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4"/>
  </p:notesMasterIdLst>
  <p:handoutMasterIdLst>
    <p:handoutMasterId r:id="rId45"/>
  </p:handoutMasterIdLst>
  <p:sldIdLst>
    <p:sldId id="327" r:id="rId2"/>
    <p:sldId id="330" r:id="rId3"/>
    <p:sldId id="331" r:id="rId4"/>
    <p:sldId id="332" r:id="rId5"/>
    <p:sldId id="298" r:id="rId6"/>
    <p:sldId id="262" r:id="rId7"/>
    <p:sldId id="263" r:id="rId8"/>
    <p:sldId id="299" r:id="rId9"/>
    <p:sldId id="264" r:id="rId10"/>
    <p:sldId id="266" r:id="rId11"/>
    <p:sldId id="265" r:id="rId12"/>
    <p:sldId id="276" r:id="rId13"/>
    <p:sldId id="293" r:id="rId14"/>
    <p:sldId id="277" r:id="rId15"/>
    <p:sldId id="284" r:id="rId16"/>
    <p:sldId id="269" r:id="rId17"/>
    <p:sldId id="304" r:id="rId18"/>
    <p:sldId id="305" r:id="rId19"/>
    <p:sldId id="307" r:id="rId20"/>
    <p:sldId id="306" r:id="rId21"/>
    <p:sldId id="308" r:id="rId22"/>
    <p:sldId id="270" r:id="rId23"/>
    <p:sldId id="309" r:id="rId24"/>
    <p:sldId id="310" r:id="rId25"/>
    <p:sldId id="311" r:id="rId26"/>
    <p:sldId id="312" r:id="rId27"/>
    <p:sldId id="314" r:id="rId28"/>
    <p:sldId id="313" r:id="rId29"/>
    <p:sldId id="315" r:id="rId30"/>
    <p:sldId id="316" r:id="rId31"/>
    <p:sldId id="317" r:id="rId32"/>
    <p:sldId id="294" r:id="rId33"/>
    <p:sldId id="296" r:id="rId34"/>
    <p:sldId id="318" r:id="rId35"/>
    <p:sldId id="321" r:id="rId36"/>
    <p:sldId id="322" r:id="rId37"/>
    <p:sldId id="323" r:id="rId38"/>
    <p:sldId id="324" r:id="rId39"/>
    <p:sldId id="288" r:id="rId40"/>
    <p:sldId id="320" r:id="rId41"/>
    <p:sldId id="274" r:id="rId42"/>
    <p:sldId id="329" r:id="rId4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62" d="100"/>
          <a:sy n="62" d="100"/>
        </p:scale>
        <p:origin x="96" y="6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8/8/2024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787904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jeshMurariGitHub/Data-Science-and-Machine-Learning-Capstone-Project/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RajeshMurariGitHub/Data-Science-and-Machine-Learning-Capstone-Project/blob/main/jupyter-labs-eda-sql-edx_sqllite.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jeshMurariGitHub/Data-Science-and-Machine-Learning-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jeshMurariGitHub/Data-Science-and-Machine-Learning-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ajeshMurariGitHub/Data-Science-and-Machine-Learning-Capstone-Project/blob/main/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Rajesh Murari</a:t>
            </a:r>
          </a:p>
          <a:p>
            <a:r>
              <a:rPr lang="en-US" sz="2400" dirty="0">
                <a:solidFill>
                  <a:schemeClr val="bg2"/>
                </a:solidFill>
                <a:latin typeface="Abadi" panose="020B0604020104020204" pitchFamily="34" charset="0"/>
                <a:ea typeface="SF Pro" pitchFamily="2" charset="0"/>
                <a:cs typeface="SF Pro" pitchFamily="2" charset="0"/>
              </a:rPr>
              <a:t>August 10, 2024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487838"/>
            <a:ext cx="10687961" cy="1627321"/>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panose="020B0604020104020204" pitchFamily="34" charset="0"/>
              </a:rPr>
              <a:t>Pandas and Numpy:</a:t>
            </a:r>
            <a:endParaRPr lang="en-US" sz="2200" b="1" dirty="0">
              <a:solidFill>
                <a:schemeClr val="accent3">
                  <a:lumMod val="25000"/>
                </a:schemeClr>
              </a:solidFill>
              <a:latin typeface="Abadi" panose="020B0604020104020204" pitchFamily="34" charset="0"/>
              <a:hlinkClick r:id="rId3"/>
            </a:endParaRPr>
          </a:p>
          <a:p>
            <a:pPr lvl="1"/>
            <a:r>
              <a:rPr lang="en-US" sz="2200" dirty="0">
                <a:latin typeface="Abadi" panose="020B0604020104020204" pitchFamily="34" charset="0"/>
              </a:rPr>
              <a:t>The number of launches on each launch site</a:t>
            </a:r>
          </a:p>
          <a:p>
            <a:pPr lvl="1"/>
            <a:r>
              <a:rPr lang="en-US" sz="2200" dirty="0">
                <a:latin typeface="Abadi" panose="020B0604020104020204" pitchFamily="34" charset="0"/>
              </a:rPr>
              <a:t>The number of occurrence of each orbit</a:t>
            </a:r>
          </a:p>
          <a:p>
            <a:pPr lvl="1"/>
            <a:r>
              <a:rPr lang="en-US" sz="2200" dirty="0">
                <a:latin typeface="Abadi" panose="020B0604020104020204" pitchFamily="34" charset="0"/>
              </a:rPr>
              <a:t>The number and occurrence of each mission outcome</a:t>
            </a:r>
          </a:p>
          <a:p>
            <a:pPr lvl="1"/>
            <a:endParaRPr lang="en-US" sz="2200" dirty="0">
              <a:latin typeface="Abadi" panose="020B0604020104020204" pitchFamily="34" charset="0"/>
            </a:endParaRPr>
          </a:p>
          <a:p>
            <a:pPr lvl="1"/>
            <a:endParaRPr lang="en-US" sz="2200" dirty="0">
              <a:solidFill>
                <a:schemeClr val="accent3">
                  <a:lumMod val="25000"/>
                </a:schemeClr>
              </a:solidFill>
              <a:latin typeface="Abadi" panose="020B0604020104020204" pitchFamily="34" charset="0"/>
              <a:hlinkClick r:id="rId3"/>
            </a:endParaRPr>
          </a:p>
          <a:p>
            <a:pPr lvl="1"/>
            <a:endParaRPr lang="en-US" sz="2200" dirty="0">
              <a:solidFill>
                <a:schemeClr val="accent3">
                  <a:lumMod val="25000"/>
                </a:schemeClr>
              </a:solidFill>
              <a:latin typeface="Abadi" panose="020B0604020104020204" pitchFamily="34" charset="0"/>
              <a:hlinkClick r:id="rId3"/>
            </a:endParaRPr>
          </a:p>
          <a:p>
            <a:pPr lvl="1"/>
            <a:endParaRPr lang="en-US" sz="2200" dirty="0">
              <a:solidFill>
                <a:schemeClr val="accent3">
                  <a:lumMod val="25000"/>
                </a:schemeClr>
              </a:solidFill>
              <a:latin typeface="Abadi" panose="020B0604020104020204" pitchFamily="34" charset="0"/>
              <a:hlinkClick r:id="rId3"/>
            </a:endParaRPr>
          </a:p>
          <a:p>
            <a:pPr lvl="1"/>
            <a:endParaRPr lang="en-US" sz="2200" dirty="0">
              <a:solidFill>
                <a:schemeClr val="accent3">
                  <a:lumMod val="25000"/>
                </a:schemeClr>
              </a:solidFill>
              <a:latin typeface="Abadi" panose="020B0604020104020204" pitchFamily="34" charset="0"/>
              <a:hlinkClick r:id="rId3"/>
            </a:endParaRPr>
          </a:p>
          <a:p>
            <a:pPr lvl="1"/>
            <a:endParaRPr lang="en-US" sz="2200" dirty="0">
              <a:solidFill>
                <a:schemeClr val="accent3">
                  <a:lumMod val="25000"/>
                </a:schemeClr>
              </a:solidFill>
              <a:latin typeface="Abadi" panose="020B0604020104020204" pitchFamily="34" charset="0"/>
              <a:hlinkClick r:id="rId3"/>
            </a:endParaRPr>
          </a:p>
          <a:p>
            <a:pPr lvl="1"/>
            <a:endParaRPr lang="en-US" sz="2200" dirty="0">
              <a:solidFill>
                <a:schemeClr val="accent3">
                  <a:lumMod val="25000"/>
                </a:schemeClr>
              </a:solidFill>
              <a:latin typeface="Abadi" panose="020B0604020104020204" pitchFamily="34" charset="0"/>
              <a:hlinkClick r:id="rId3"/>
            </a:endParaRPr>
          </a:p>
          <a:p>
            <a:pPr lvl="1"/>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https://github.com/RajeshMurariGitHub/Data-Science-and-Machine-Learning-Capstone-Project/blob/main/jupyter-labs-eda-dataviz.ipynb.jupyterlite.ipynb</a:t>
            </a:r>
            <a:r>
              <a:rPr lang="en-US" sz="1800" dirty="0">
                <a:solidFill>
                  <a:schemeClr val="accent3">
                    <a:lumMod val="25000"/>
                  </a:schemeClr>
                </a:solidFill>
                <a:latin typeface="Abadi" panose="020B0604020104020204" pitchFamily="34" charset="0"/>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4141D622-4118-9633-FEE3-68FCBA6CD6EC}"/>
              </a:ext>
            </a:extLst>
          </p:cNvPr>
          <p:cNvPicPr>
            <a:picLocks noChangeAspect="1"/>
          </p:cNvPicPr>
          <p:nvPr/>
        </p:nvPicPr>
        <p:blipFill>
          <a:blip r:embed="rId4"/>
          <a:stretch>
            <a:fillRect/>
          </a:stretch>
        </p:blipFill>
        <p:spPr>
          <a:xfrm>
            <a:off x="639389" y="3515298"/>
            <a:ext cx="4550778" cy="2173042"/>
          </a:xfrm>
          <a:prstGeom prst="rect">
            <a:avLst/>
          </a:prstGeom>
        </p:spPr>
      </p:pic>
      <p:pic>
        <p:nvPicPr>
          <p:cNvPr id="8" name="Picture 7">
            <a:extLst>
              <a:ext uri="{FF2B5EF4-FFF2-40B4-BE49-F238E27FC236}">
                <a16:creationId xmlns:a16="http://schemas.microsoft.com/office/drawing/2014/main" id="{94F8882C-BB77-D29D-06E4-1F15848E7C81}"/>
              </a:ext>
            </a:extLst>
          </p:cNvPr>
          <p:cNvPicPr>
            <a:picLocks noChangeAspect="1"/>
          </p:cNvPicPr>
          <p:nvPr/>
        </p:nvPicPr>
        <p:blipFill>
          <a:blip r:embed="rId5"/>
          <a:stretch>
            <a:fillRect/>
          </a:stretch>
        </p:blipFill>
        <p:spPr>
          <a:xfrm>
            <a:off x="5367581" y="3515298"/>
            <a:ext cx="4550778" cy="21730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380967"/>
            <a:ext cx="10687962" cy="52523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 include:</a:t>
            </a:r>
          </a:p>
          <a:p>
            <a:pPr lvl="1">
              <a:lnSpc>
                <a:spcPct val="100000"/>
              </a:lnSpc>
              <a:spcBef>
                <a:spcPts val="300"/>
              </a:spcBef>
            </a:pPr>
            <a:r>
              <a:rPr lang="en-US" sz="1800" dirty="0">
                <a:solidFill>
                  <a:schemeClr val="accent3">
                    <a:lumMod val="25000"/>
                  </a:schemeClr>
                </a:solidFill>
                <a:latin typeface="Abadi"/>
              </a:rPr>
              <a:t>Display the names of the unique launch sites in the space mission</a:t>
            </a:r>
          </a:p>
          <a:p>
            <a:pPr lvl="1">
              <a:lnSpc>
                <a:spcPct val="100000"/>
              </a:lnSpc>
              <a:spcBef>
                <a:spcPts val="300"/>
              </a:spcBef>
            </a:pPr>
            <a:r>
              <a:rPr lang="en-US" sz="1800" dirty="0">
                <a:solidFill>
                  <a:schemeClr val="accent3">
                    <a:lumMod val="25000"/>
                  </a:schemeClr>
                </a:solidFill>
                <a:latin typeface="Abadi"/>
              </a:rPr>
              <a:t>Display 5 records where launch sites with the string ‘KSC’</a:t>
            </a:r>
          </a:p>
          <a:p>
            <a:pPr lvl="1">
              <a:lnSpc>
                <a:spcPct val="100000"/>
              </a:lnSpc>
              <a:spcBef>
                <a:spcPts val="300"/>
              </a:spcBef>
            </a:pPr>
            <a:r>
              <a:rPr lang="en-US" sz="1800" dirty="0">
                <a:solidFill>
                  <a:schemeClr val="accent3">
                    <a:lumMod val="25000"/>
                  </a:schemeClr>
                </a:solidFill>
                <a:latin typeface="Abadi"/>
              </a:rPr>
              <a:t>Display the total payload mass carried by boosters launched by NASA (CRS)</a:t>
            </a:r>
          </a:p>
          <a:p>
            <a:pPr lvl="1">
              <a:lnSpc>
                <a:spcPct val="100000"/>
              </a:lnSpc>
              <a:spcBef>
                <a:spcPts val="300"/>
              </a:spcBef>
            </a:pPr>
            <a:r>
              <a:rPr lang="en-US" sz="1800" dirty="0">
                <a:solidFill>
                  <a:schemeClr val="accent3">
                    <a:lumMod val="25000"/>
                  </a:schemeClr>
                </a:solidFill>
                <a:latin typeface="Abadi"/>
              </a:rPr>
              <a:t>Display average payload mass carried by booster version F9 v1.1</a:t>
            </a:r>
          </a:p>
          <a:p>
            <a:pPr lvl="1">
              <a:lnSpc>
                <a:spcPct val="100000"/>
              </a:lnSpc>
              <a:spcBef>
                <a:spcPts val="300"/>
              </a:spcBef>
            </a:pPr>
            <a:r>
              <a:rPr lang="en-US" sz="1800" dirty="0">
                <a:solidFill>
                  <a:schemeClr val="accent3">
                    <a:lumMod val="25000"/>
                  </a:schemeClr>
                </a:solidFill>
                <a:latin typeface="Abadi"/>
              </a:rPr>
              <a:t>List the date where the successful landing outcome in drone ship was achieved.</a:t>
            </a:r>
          </a:p>
          <a:p>
            <a:pPr lvl="1">
              <a:lnSpc>
                <a:spcPct val="100000"/>
              </a:lnSpc>
              <a:spcBef>
                <a:spcPts val="300"/>
              </a:spcBef>
            </a:pPr>
            <a:r>
              <a:rPr lang="en-US" sz="1800" dirty="0">
                <a:solidFill>
                  <a:schemeClr val="accent3">
                    <a:lumMod val="25000"/>
                  </a:schemeClr>
                </a:solidFill>
                <a:latin typeface="Abadi"/>
              </a:rPr>
              <a:t>List the names of the boosters which have success in ground pad and have payload mass greater than 4000 but less than 6000.</a:t>
            </a:r>
          </a:p>
          <a:p>
            <a:pPr lvl="1">
              <a:lnSpc>
                <a:spcPct val="100000"/>
              </a:lnSpc>
              <a:spcBef>
                <a:spcPts val="300"/>
              </a:spcBef>
            </a:pPr>
            <a:r>
              <a:rPr lang="en-US" sz="1800" dirty="0">
                <a:solidFill>
                  <a:schemeClr val="accent3">
                    <a:lumMod val="25000"/>
                  </a:schemeClr>
                </a:solidFill>
                <a:latin typeface="Abadi"/>
              </a:rPr>
              <a:t>List the total number of successful and failure mission outcomes.</a:t>
            </a:r>
          </a:p>
          <a:p>
            <a:pPr lvl="1">
              <a:lnSpc>
                <a:spcPct val="100000"/>
              </a:lnSpc>
              <a:spcBef>
                <a:spcPts val="300"/>
              </a:spcBef>
            </a:pPr>
            <a:r>
              <a:rPr lang="en-US" sz="1800" dirty="0">
                <a:solidFill>
                  <a:schemeClr val="accent3">
                    <a:lumMod val="25000"/>
                  </a:schemeClr>
                </a:solidFill>
                <a:latin typeface="Abadi"/>
              </a:rPr>
              <a:t>List the names of the booster versions which have carried the maximum payload mass. Use a subquery.</a:t>
            </a:r>
          </a:p>
          <a:p>
            <a:pPr lvl="1">
              <a:lnSpc>
                <a:spcPct val="100000"/>
              </a:lnSpc>
              <a:spcBef>
                <a:spcPts val="300"/>
              </a:spcBef>
            </a:pPr>
            <a:r>
              <a:rPr lang="en-US" sz="1800" dirty="0">
                <a:solidFill>
                  <a:schemeClr val="accent3">
                    <a:lumMod val="25000"/>
                  </a:schemeClr>
                </a:solidFill>
                <a:latin typeface="Abadi"/>
              </a:rPr>
              <a:t>List the records which will display the month names, </a:t>
            </a:r>
            <a:r>
              <a:rPr lang="en-US" sz="1800" dirty="0" err="1">
                <a:solidFill>
                  <a:schemeClr val="accent3">
                    <a:lumMod val="25000"/>
                  </a:schemeClr>
                </a:solidFill>
                <a:latin typeface="Abadi"/>
              </a:rPr>
              <a:t>succesful</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ground pad ,booster versions,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for the months in year 2017.</a:t>
            </a:r>
          </a:p>
          <a:p>
            <a:pPr lvl="1">
              <a:lnSpc>
                <a:spcPct val="100000"/>
              </a:lnSpc>
              <a:spcBef>
                <a:spcPts val="300"/>
              </a:spcBef>
            </a:pPr>
            <a:r>
              <a:rPr lang="en-US" sz="18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300"/>
              </a:spcBef>
            </a:pPr>
            <a:r>
              <a:rPr lang="en-US" sz="2200" dirty="0">
                <a:solidFill>
                  <a:schemeClr val="accent3">
                    <a:lumMod val="25000"/>
                  </a:schemeClr>
                </a:solidFill>
                <a:latin typeface="Abadi" panose="020B0604020104020204" pitchFamily="34" charset="0"/>
                <a:hlinkClick r:id="rId4"/>
              </a:rPr>
              <a:t>https://github.com/RajeshMurariGitHub/Data-Science-and-Machine-Learning-Capstone-Project/blob/main/jupyter-labs-eda-sql-edx_sqllite.ipynb</a:t>
            </a:r>
            <a:r>
              <a:rPr lang="en-US" sz="2200" dirty="0">
                <a:solidFill>
                  <a:schemeClr val="accent3">
                    <a:lumMod val="25000"/>
                  </a:schemeClr>
                </a:solidFill>
                <a:latin typeface="Abadi" panose="020B0604020104020204" pitchFamily="34" charset="0"/>
              </a:rPr>
              <a:t> </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654027" y="4318069"/>
            <a:ext cx="5156440" cy="22377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considered in this project are in very close proximity to the coast While starting rockets towards the ocean we minimize the risk of having any debris dropping or exploding near people.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8505DF30-E81D-5BD2-68BA-553820841816}"/>
              </a:ext>
            </a:extLst>
          </p:cNvPr>
          <p:cNvPicPr>
            <a:picLocks noChangeAspect="1"/>
          </p:cNvPicPr>
          <p:nvPr/>
        </p:nvPicPr>
        <p:blipFill>
          <a:blip r:embed="rId3"/>
          <a:stretch>
            <a:fillRect/>
          </a:stretch>
        </p:blipFill>
        <p:spPr>
          <a:xfrm>
            <a:off x="770011" y="1374468"/>
            <a:ext cx="5006361" cy="2742782"/>
          </a:xfrm>
          <a:prstGeom prst="rect">
            <a:avLst/>
          </a:prstGeom>
        </p:spPr>
      </p:pic>
      <p:sp>
        <p:nvSpPr>
          <p:cNvPr id="7" name="Content Placeholder 4">
            <a:extLst>
              <a:ext uri="{FF2B5EF4-FFF2-40B4-BE49-F238E27FC236}">
                <a16:creationId xmlns:a16="http://schemas.microsoft.com/office/drawing/2014/main" id="{D25B297B-EDD0-8ED1-D722-56DEEE8FC352}"/>
              </a:ext>
            </a:extLst>
          </p:cNvPr>
          <p:cNvSpPr txBox="1">
            <a:spLocks/>
          </p:cNvSpPr>
          <p:nvPr/>
        </p:nvSpPr>
        <p:spPr>
          <a:xfrm>
            <a:off x="6301532" y="4436724"/>
            <a:ext cx="5156440" cy="19083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color-labeled markers in marker clusters, you should be able to easily identify which launch sites have relatively high success rates..</a:t>
            </a:r>
          </a:p>
        </p:txBody>
      </p:sp>
      <p:pic>
        <p:nvPicPr>
          <p:cNvPr id="9" name="Picture 8">
            <a:extLst>
              <a:ext uri="{FF2B5EF4-FFF2-40B4-BE49-F238E27FC236}">
                <a16:creationId xmlns:a16="http://schemas.microsoft.com/office/drawing/2014/main" id="{BA9D5409-DBA8-DEDF-B728-4DB06FDC7645}"/>
              </a:ext>
            </a:extLst>
          </p:cNvPr>
          <p:cNvPicPr>
            <a:picLocks noChangeAspect="1"/>
          </p:cNvPicPr>
          <p:nvPr/>
        </p:nvPicPr>
        <p:blipFill rotWithShape="1">
          <a:blip r:embed="rId4"/>
          <a:srcRect l="10688"/>
          <a:stretch/>
        </p:blipFill>
        <p:spPr>
          <a:xfrm>
            <a:off x="6375466" y="1374468"/>
            <a:ext cx="5006361" cy="28056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0010" y="1394847"/>
            <a:ext cx="10687962" cy="47821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https://github.com/RajeshMurariGitHub/Data-Science-and-Machine-Learning-Capstone-Project/blob/main/SpaceX_Machine_Learning_Prediction_Part_5.jupyterlite.ipynb</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p:cNvSpPr>
            <a:spLocks noGrp="1"/>
          </p:cNvSpPr>
          <p:nvPr>
            <p:ph type="body" sz="half" idx="4294967295"/>
          </p:nvPr>
        </p:nvSpPr>
        <p:spPr>
          <a:xfrm>
            <a:off x="864973" y="1523207"/>
            <a:ext cx="10420638" cy="9255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B5889016-78EC-170B-E9E8-BE306FFBF9BF}"/>
              </a:ext>
            </a:extLst>
          </p:cNvPr>
          <p:cNvPicPr>
            <a:picLocks noChangeAspect="1"/>
          </p:cNvPicPr>
          <p:nvPr/>
        </p:nvPicPr>
        <p:blipFill>
          <a:blip r:embed="rId3"/>
          <a:stretch>
            <a:fillRect/>
          </a:stretch>
        </p:blipFill>
        <p:spPr>
          <a:xfrm>
            <a:off x="1237010" y="2562715"/>
            <a:ext cx="9676563" cy="25044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p:cNvSpPr>
            <a:spLocks noGrp="1"/>
          </p:cNvSpPr>
          <p:nvPr>
            <p:ph type="body" sz="half" idx="4294967295"/>
          </p:nvPr>
        </p:nvSpPr>
        <p:spPr>
          <a:xfrm>
            <a:off x="770011" y="1523206"/>
            <a:ext cx="10515600" cy="16694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2ADA2C61-64E4-69B1-AA62-7D3826E69455}"/>
              </a:ext>
            </a:extLst>
          </p:cNvPr>
          <p:cNvPicPr>
            <a:picLocks noChangeAspect="1"/>
          </p:cNvPicPr>
          <p:nvPr/>
        </p:nvPicPr>
        <p:blipFill>
          <a:blip r:embed="rId3"/>
          <a:stretch>
            <a:fillRect/>
          </a:stretch>
        </p:blipFill>
        <p:spPr>
          <a:xfrm>
            <a:off x="972911" y="3628158"/>
            <a:ext cx="10109800" cy="291439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ES-L1, GEO, HEO, SSO, VLEO had the most success rate.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 name="Picture 9">
            <a:extLst>
              <a:ext uri="{FF2B5EF4-FFF2-40B4-BE49-F238E27FC236}">
                <a16:creationId xmlns:a16="http://schemas.microsoft.com/office/drawing/2014/main" id="{0FEE6413-5256-E8C7-6431-A1508045096B}"/>
              </a:ext>
            </a:extLst>
          </p:cNvPr>
          <p:cNvPicPr>
            <a:picLocks noChangeAspect="1"/>
          </p:cNvPicPr>
          <p:nvPr/>
        </p:nvPicPr>
        <p:blipFill>
          <a:blip r:embed="rId3"/>
          <a:stretch>
            <a:fillRect/>
          </a:stretch>
        </p:blipFill>
        <p:spPr>
          <a:xfrm>
            <a:off x="5532895" y="1769288"/>
            <a:ext cx="4757979" cy="41244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770010" y="1478763"/>
            <a:ext cx="10687961" cy="15723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50045DB-4122-AEEB-63CA-31CECA2208A1}"/>
              </a:ext>
            </a:extLst>
          </p:cNvPr>
          <p:cNvPicPr>
            <a:picLocks noChangeAspect="1"/>
          </p:cNvPicPr>
          <p:nvPr/>
        </p:nvPicPr>
        <p:blipFill>
          <a:blip r:embed="rId3"/>
          <a:stretch>
            <a:fillRect/>
          </a:stretch>
        </p:blipFill>
        <p:spPr>
          <a:xfrm>
            <a:off x="770011" y="3529484"/>
            <a:ext cx="10358998" cy="26388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770010" y="1523206"/>
            <a:ext cx="10534161" cy="19057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4EE403BD-183C-67C8-5646-076C5083D460}"/>
              </a:ext>
            </a:extLst>
          </p:cNvPr>
          <p:cNvPicPr>
            <a:picLocks noChangeAspect="1"/>
          </p:cNvPicPr>
          <p:nvPr/>
        </p:nvPicPr>
        <p:blipFill>
          <a:blip r:embed="rId3"/>
          <a:stretch>
            <a:fillRect/>
          </a:stretch>
        </p:blipFill>
        <p:spPr>
          <a:xfrm>
            <a:off x="770011" y="3428999"/>
            <a:ext cx="10529665" cy="242935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3857492E-EA0E-6C2E-1A96-4E9121E3FB5F}"/>
              </a:ext>
            </a:extLst>
          </p:cNvPr>
          <p:cNvPicPr>
            <a:picLocks noChangeAspect="1"/>
          </p:cNvPicPr>
          <p:nvPr/>
        </p:nvPicPr>
        <p:blipFill>
          <a:blip r:embed="rId3"/>
          <a:stretch>
            <a:fillRect/>
          </a:stretch>
        </p:blipFill>
        <p:spPr>
          <a:xfrm>
            <a:off x="5118079" y="1755353"/>
            <a:ext cx="6303910" cy="36025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p:cNvSpPr>
            <a:spLocks noGrp="1"/>
          </p:cNvSpPr>
          <p:nvPr>
            <p:ph idx="4294967295"/>
          </p:nvPr>
        </p:nvSpPr>
        <p:spPr>
          <a:xfrm>
            <a:off x="770010" y="1825625"/>
            <a:ext cx="4468417"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BB80ED4-F3DE-2C9C-AEDB-17E48037CEF6}"/>
              </a:ext>
            </a:extLst>
          </p:cNvPr>
          <p:cNvPicPr>
            <a:picLocks noChangeAspect="1"/>
          </p:cNvPicPr>
          <p:nvPr/>
        </p:nvPicPr>
        <p:blipFill>
          <a:blip r:embed="rId3"/>
          <a:stretch>
            <a:fillRect/>
          </a:stretch>
        </p:blipFill>
        <p:spPr>
          <a:xfrm>
            <a:off x="5654587" y="1674235"/>
            <a:ext cx="5260573" cy="435133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names start with `KSC`</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B0EE75E0-6E11-A09D-2188-6803844417DB}"/>
              </a:ext>
            </a:extLst>
          </p:cNvPr>
          <p:cNvPicPr>
            <a:picLocks noChangeAspect="1"/>
          </p:cNvPicPr>
          <p:nvPr/>
        </p:nvPicPr>
        <p:blipFill>
          <a:blip r:embed="rId3"/>
          <a:stretch>
            <a:fillRect/>
          </a:stretch>
        </p:blipFill>
        <p:spPr>
          <a:xfrm>
            <a:off x="3215898" y="3214678"/>
            <a:ext cx="6431797" cy="301171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E5BBCA6-CCB0-F5B2-4077-1A8AC6B62A54}"/>
              </a:ext>
            </a:extLst>
          </p:cNvPr>
          <p:cNvPicPr>
            <a:picLocks noChangeAspect="1"/>
          </p:cNvPicPr>
          <p:nvPr/>
        </p:nvPicPr>
        <p:blipFill>
          <a:blip r:embed="rId3"/>
          <a:stretch>
            <a:fillRect/>
          </a:stretch>
        </p:blipFill>
        <p:spPr>
          <a:xfrm>
            <a:off x="1373742" y="3261765"/>
            <a:ext cx="7423688" cy="230271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2B78239-D169-1353-436E-44281254F370}"/>
              </a:ext>
            </a:extLst>
          </p:cNvPr>
          <p:cNvPicPr>
            <a:picLocks noChangeAspect="1"/>
          </p:cNvPicPr>
          <p:nvPr/>
        </p:nvPicPr>
        <p:blipFill>
          <a:blip r:embed="rId3"/>
          <a:stretch>
            <a:fillRect/>
          </a:stretch>
        </p:blipFill>
        <p:spPr>
          <a:xfrm>
            <a:off x="1582248" y="3429000"/>
            <a:ext cx="8121112" cy="248941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1" y="1825625"/>
            <a:ext cx="8528972"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A8E57B8-291E-0769-7450-80962E7380C4}"/>
              </a:ext>
            </a:extLst>
          </p:cNvPr>
          <p:cNvPicPr>
            <a:picLocks noChangeAspect="1"/>
          </p:cNvPicPr>
          <p:nvPr/>
        </p:nvPicPr>
        <p:blipFill>
          <a:blip r:embed="rId3"/>
          <a:stretch>
            <a:fillRect/>
          </a:stretch>
        </p:blipFill>
        <p:spPr>
          <a:xfrm>
            <a:off x="645763" y="2728030"/>
            <a:ext cx="9809509" cy="34656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1" y="1453665"/>
            <a:ext cx="10687961" cy="2467406"/>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9AFAAF5-52D1-948A-443A-E160A8F9D14C}"/>
              </a:ext>
            </a:extLst>
          </p:cNvPr>
          <p:cNvPicPr>
            <a:picLocks noChangeAspect="1"/>
          </p:cNvPicPr>
          <p:nvPr/>
        </p:nvPicPr>
        <p:blipFill>
          <a:blip r:embed="rId3"/>
          <a:stretch>
            <a:fillRect/>
          </a:stretch>
        </p:blipFill>
        <p:spPr>
          <a:xfrm>
            <a:off x="2054681" y="2822333"/>
            <a:ext cx="8118619" cy="345728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1" y="1423987"/>
            <a:ext cx="10515600" cy="917575"/>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BDEB862-E313-17F2-19D7-469A8276B89B}"/>
              </a:ext>
            </a:extLst>
          </p:cNvPr>
          <p:cNvPicPr>
            <a:picLocks noChangeAspect="1"/>
          </p:cNvPicPr>
          <p:nvPr/>
        </p:nvPicPr>
        <p:blipFill>
          <a:blip r:embed="rId3"/>
          <a:stretch>
            <a:fillRect/>
          </a:stretch>
        </p:blipFill>
        <p:spPr>
          <a:xfrm>
            <a:off x="2693822" y="2300925"/>
            <a:ext cx="6667978" cy="37652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p:cNvSpPr>
            <a:spLocks noGrp="1"/>
          </p:cNvSpPr>
          <p:nvPr>
            <p:ph idx="4294967295"/>
          </p:nvPr>
        </p:nvSpPr>
        <p:spPr>
          <a:xfrm>
            <a:off x="770011" y="1423987"/>
            <a:ext cx="10687961" cy="1026063"/>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72B781A-CFE3-2F05-8178-CB794058C7CE}"/>
              </a:ext>
            </a:extLst>
          </p:cNvPr>
          <p:cNvPicPr>
            <a:picLocks noChangeAspect="1"/>
          </p:cNvPicPr>
          <p:nvPr/>
        </p:nvPicPr>
        <p:blipFill>
          <a:blip r:embed="rId3"/>
          <a:stretch>
            <a:fillRect/>
          </a:stretch>
        </p:blipFill>
        <p:spPr>
          <a:xfrm>
            <a:off x="2321642" y="2592312"/>
            <a:ext cx="5843789" cy="3429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734029" y="1331495"/>
            <a:ext cx="10551582" cy="509571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accent3">
                    <a:lumMod val="25000"/>
                  </a:schemeClr>
                </a:solidFill>
                <a:latin typeface="Abadi" panose="020B0604020104020204" pitchFamily="34" charset="0"/>
              </a:rPr>
              <a:t>In this capstone project, we will predict if the SpaceX Falcon 9 first stage land successfully using several machine learning classification algorithms.</a:t>
            </a:r>
          </a:p>
          <a:p>
            <a:pPr>
              <a:lnSpc>
                <a:spcPct val="100000"/>
              </a:lnSpc>
              <a:spcBef>
                <a:spcPts val="1400"/>
              </a:spcBef>
            </a:pPr>
            <a:r>
              <a:rPr lang="en-US" sz="2400" dirty="0">
                <a:solidFill>
                  <a:schemeClr val="accent3">
                    <a:lumMod val="25000"/>
                  </a:schemeClr>
                </a:solidFill>
                <a:latin typeface="Abadi" panose="020B0604020104020204" pitchFamily="34" charset="0"/>
              </a:rPr>
              <a:t>The steps involved in this project are:</a:t>
            </a:r>
          </a:p>
          <a:p>
            <a:pPr lvl="1">
              <a:lnSpc>
                <a:spcPct val="100000"/>
              </a:lnSpc>
              <a:spcBef>
                <a:spcPts val="1400"/>
              </a:spcBef>
            </a:pPr>
            <a:r>
              <a:rPr lang="en-US" sz="2000" dirty="0">
                <a:solidFill>
                  <a:schemeClr val="accent3">
                    <a:lumMod val="25000"/>
                  </a:schemeClr>
                </a:solidFill>
                <a:latin typeface="Abadi" panose="020B0604020104020204" pitchFamily="34" charset="0"/>
              </a:rPr>
              <a:t>Data Collection, and Data Wrangling</a:t>
            </a:r>
          </a:p>
          <a:p>
            <a:pPr lvl="1">
              <a:lnSpc>
                <a:spcPct val="100000"/>
              </a:lnSpc>
              <a:spcBef>
                <a:spcPts val="1400"/>
              </a:spcBef>
            </a:pPr>
            <a:r>
              <a:rPr lang="en-US" sz="20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2000" dirty="0">
                <a:solidFill>
                  <a:schemeClr val="accent3">
                    <a:lumMod val="25000"/>
                  </a:schemeClr>
                </a:solidFill>
                <a:latin typeface="Abadi" panose="020B0604020104020204" pitchFamily="34" charset="0"/>
              </a:rPr>
              <a:t>Interactive Data Visualization</a:t>
            </a:r>
          </a:p>
          <a:p>
            <a:pPr lvl="1">
              <a:lnSpc>
                <a:spcPct val="100000"/>
              </a:lnSpc>
              <a:spcBef>
                <a:spcPts val="1400"/>
              </a:spcBef>
            </a:pPr>
            <a:r>
              <a:rPr lang="en-US" sz="20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4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Exploratory Data Analysis results show that some features of the rocket launches have a correlation with outcome of launches.</a:t>
            </a:r>
          </a:p>
          <a:p>
            <a:pPr lvl="1">
              <a:lnSpc>
                <a:spcPct val="100000"/>
              </a:lnSpc>
              <a:spcBef>
                <a:spcPts val="1400"/>
              </a:spcBef>
            </a:pPr>
            <a:r>
              <a:rPr lang="en-US" sz="2000" dirty="0">
                <a:solidFill>
                  <a:schemeClr val="accent3">
                    <a:lumMod val="25000"/>
                  </a:schemeClr>
                </a:solidFill>
                <a:latin typeface="Abadi" panose="020B0604020104020204" pitchFamily="34" charset="0"/>
              </a:rPr>
              <a:t>Predictive Analysis Results, shows that Decision Tree is the best machine learning algorithm to predict if the Falcon 9 first stage will land successfully. </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p:cNvSpPr>
            <a:spLocks noGrp="1"/>
          </p:cNvSpPr>
          <p:nvPr>
            <p:ph idx="4294967295"/>
          </p:nvPr>
        </p:nvSpPr>
        <p:spPr>
          <a:xfrm>
            <a:off x="770010" y="1436310"/>
            <a:ext cx="10687962" cy="128953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9282C35-E275-F12F-C14D-D5B660BFD9E0}"/>
              </a:ext>
            </a:extLst>
          </p:cNvPr>
          <p:cNvPicPr>
            <a:picLocks noChangeAspect="1"/>
          </p:cNvPicPr>
          <p:nvPr/>
        </p:nvPicPr>
        <p:blipFill>
          <a:blip r:embed="rId3"/>
          <a:stretch>
            <a:fillRect/>
          </a:stretch>
        </p:blipFill>
        <p:spPr>
          <a:xfrm>
            <a:off x="2447702" y="2725844"/>
            <a:ext cx="7160217" cy="386069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p:cNvSpPr>
            <a:spLocks noGrp="1"/>
          </p:cNvSpPr>
          <p:nvPr>
            <p:ph idx="4294967295"/>
          </p:nvPr>
        </p:nvSpPr>
        <p:spPr>
          <a:xfrm>
            <a:off x="770011" y="1423988"/>
            <a:ext cx="10687961" cy="2005012"/>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6501BF9-25A1-19A4-D51B-DB6E17226322}"/>
              </a:ext>
            </a:extLst>
          </p:cNvPr>
          <p:cNvPicPr>
            <a:picLocks noChangeAspect="1"/>
          </p:cNvPicPr>
          <p:nvPr/>
        </p:nvPicPr>
        <p:blipFill>
          <a:blip r:embed="rId3"/>
          <a:stretch>
            <a:fillRect/>
          </a:stretch>
        </p:blipFill>
        <p:spPr>
          <a:xfrm>
            <a:off x="3278547" y="3449514"/>
            <a:ext cx="5634906" cy="297769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Picture 3">
            <a:extLst>
              <a:ext uri="{FF2B5EF4-FFF2-40B4-BE49-F238E27FC236}">
                <a16:creationId xmlns:a16="http://schemas.microsoft.com/office/drawing/2014/main" id="{5A020686-1284-9E43-7DD6-AF2B21DD52E9}"/>
              </a:ext>
            </a:extLst>
          </p:cNvPr>
          <p:cNvPicPr>
            <a:picLocks noChangeAspect="1"/>
          </p:cNvPicPr>
          <p:nvPr/>
        </p:nvPicPr>
        <p:blipFill>
          <a:blip r:embed="rId3"/>
          <a:stretch>
            <a:fillRect/>
          </a:stretch>
        </p:blipFill>
        <p:spPr>
          <a:xfrm>
            <a:off x="837744" y="1312957"/>
            <a:ext cx="10516511" cy="471261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3D273CB0-34B6-09D2-D2D4-9F10556E0AE8}"/>
              </a:ext>
            </a:extLst>
          </p:cNvPr>
          <p:cNvPicPr>
            <a:picLocks noChangeAspect="1"/>
          </p:cNvPicPr>
          <p:nvPr/>
        </p:nvPicPr>
        <p:blipFill>
          <a:blip r:embed="rId3"/>
          <a:stretch>
            <a:fillRect/>
          </a:stretch>
        </p:blipFill>
        <p:spPr>
          <a:xfrm>
            <a:off x="770011" y="1253472"/>
            <a:ext cx="10687962" cy="477210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9FC39EDA-4747-CE31-FDE5-12DC1D4743E5}"/>
              </a:ext>
            </a:extLst>
          </p:cNvPr>
          <p:cNvPicPr>
            <a:picLocks noChangeAspect="1"/>
          </p:cNvPicPr>
          <p:nvPr/>
        </p:nvPicPr>
        <p:blipFill>
          <a:blip r:embed="rId3"/>
          <a:stretch>
            <a:fillRect/>
          </a:stretch>
        </p:blipFill>
        <p:spPr>
          <a:xfrm>
            <a:off x="752019" y="1376801"/>
            <a:ext cx="10687962" cy="47721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6BC21CF4-500A-8F8A-63FF-CC858C573BE0}"/>
              </a:ext>
            </a:extLst>
          </p:cNvPr>
          <p:cNvPicPr>
            <a:picLocks noChangeAspect="1"/>
          </p:cNvPicPr>
          <p:nvPr/>
        </p:nvPicPr>
        <p:blipFill>
          <a:blip r:embed="rId3"/>
          <a:stretch>
            <a:fillRect/>
          </a:stretch>
        </p:blipFill>
        <p:spPr>
          <a:xfrm>
            <a:off x="2123100" y="1336263"/>
            <a:ext cx="7790783" cy="444074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12" name="Title 1"/>
          <p:cNvSpPr txBox="1"/>
          <p:nvPr/>
        </p:nvSpPr>
        <p:spPr>
          <a:xfrm>
            <a:off x="770011" y="216976"/>
            <a:ext cx="10515600" cy="8707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17ADEEC2-F309-C878-1F97-BF524860B423}"/>
              </a:ext>
            </a:extLst>
          </p:cNvPr>
          <p:cNvPicPr>
            <a:picLocks noChangeAspect="1"/>
          </p:cNvPicPr>
          <p:nvPr/>
        </p:nvPicPr>
        <p:blipFill>
          <a:blip r:embed="rId3"/>
          <a:stretch>
            <a:fillRect/>
          </a:stretch>
        </p:blipFill>
        <p:spPr>
          <a:xfrm>
            <a:off x="838201" y="1664424"/>
            <a:ext cx="10515599" cy="378561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411705"/>
            <a:ext cx="10530114" cy="50155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b="1" dirty="0">
                <a:solidFill>
                  <a:schemeClr val="accent3">
                    <a:lumMod val="25000"/>
                  </a:schemeClr>
                </a:solidFill>
                <a:latin typeface="Abadi" panose="020B0604020104020204" pitchFamily="34" charset="0"/>
              </a:rPr>
              <a:t>Project background and context</a:t>
            </a:r>
          </a:p>
          <a:p>
            <a:pPr lvl="1">
              <a:spcBef>
                <a:spcPts val="1400"/>
              </a:spcBef>
            </a:pPr>
            <a:r>
              <a:rPr lang="en-US" dirty="0">
                <a:solidFill>
                  <a:schemeClr val="accent3">
                    <a:lumMod val="25000"/>
                  </a:schemeClr>
                </a:solidFill>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b="1" dirty="0">
                <a:solidFill>
                  <a:schemeClr val="accent3">
                    <a:lumMod val="25000"/>
                  </a:schemeClr>
                </a:solidFill>
                <a:latin typeface="Abadi" panose="020B0604020104020204" pitchFamily="34" charset="0"/>
              </a:rPr>
              <a:t>Problems want to find answers</a:t>
            </a:r>
          </a:p>
          <a:p>
            <a:pPr lvl="1">
              <a:spcBef>
                <a:spcPts val="1400"/>
              </a:spcBef>
            </a:pPr>
            <a:r>
              <a:rPr lang="en-US" dirty="0">
                <a:solidFill>
                  <a:schemeClr val="accent3">
                    <a:lumMod val="25000"/>
                  </a:schemeClr>
                </a:solidFill>
                <a:latin typeface="Abadi" panose="020B0604020104020204" pitchFamily="34" charset="0"/>
              </a:rPr>
              <a:t>The main question that we are trying to answer is, for a given set of features about a Falcon 9 rocket launch which include its payload mass, orbit type, the location and proximities of a launch site, i.e., the initial position of rocket trajectories,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type="body" sz="half" idx="4294967295"/>
          </p:nvPr>
        </p:nvSpPr>
        <p:spPr>
          <a:xfrm>
            <a:off x="770011" y="2057400"/>
            <a:ext cx="462339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91A9059-0F1B-CD5E-8B59-3AD120C80EE9}"/>
              </a:ext>
            </a:extLst>
          </p:cNvPr>
          <p:cNvPicPr>
            <a:picLocks noChangeAspect="1"/>
          </p:cNvPicPr>
          <p:nvPr/>
        </p:nvPicPr>
        <p:blipFill>
          <a:blip r:embed="rId3"/>
          <a:stretch>
            <a:fillRect/>
          </a:stretch>
        </p:blipFill>
        <p:spPr>
          <a:xfrm>
            <a:off x="6205113" y="2057400"/>
            <a:ext cx="4281910" cy="309732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p:cNvSpPr>
            <a:spLocks noGrp="1"/>
          </p:cNvSpPr>
          <p:nvPr>
            <p:ph sz="half" idx="4294967295"/>
          </p:nvPr>
        </p:nvSpPr>
        <p:spPr>
          <a:xfrm>
            <a:off x="770011" y="1549590"/>
            <a:ext cx="10515600" cy="4351338"/>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We can conclude that:</a:t>
            </a:r>
          </a:p>
          <a:p>
            <a:pPr lvl="1">
              <a:lnSpc>
                <a:spcPct val="100000"/>
              </a:lnSpc>
              <a:spcBef>
                <a:spcPts val="1400"/>
              </a:spcBef>
            </a:pPr>
            <a:r>
              <a:rPr lang="en-US" dirty="0">
                <a:solidFill>
                  <a:schemeClr val="accent3">
                    <a:lumMod val="25000"/>
                  </a:schemeClr>
                </a:solidFill>
                <a:latin typeface="Abadi" panose="020B0604020104020204" pitchFamily="34" charset="0"/>
              </a:rPr>
              <a:t>The larger the flight amount at a launch site, the greater the success rate at a launch site.</a:t>
            </a:r>
          </a:p>
          <a:p>
            <a:pPr lvl="1">
              <a:lnSpc>
                <a:spcPct val="100000"/>
              </a:lnSpc>
              <a:spcBef>
                <a:spcPts val="1400"/>
              </a:spcBef>
            </a:pPr>
            <a:r>
              <a:rPr lang="en-US" dirty="0">
                <a:latin typeface="Abadi" panose="020B0604020104020204" pitchFamily="34" charset="0"/>
              </a:rPr>
              <a:t>Launch success rate started to increase in 2013 till 2020.</a:t>
            </a:r>
          </a:p>
          <a:p>
            <a:pPr lvl="1">
              <a:lnSpc>
                <a:spcPct val="100000"/>
              </a:lnSpc>
              <a:spcBef>
                <a:spcPts val="1400"/>
              </a:spcBef>
            </a:pPr>
            <a:r>
              <a:rPr lang="en-US" dirty="0">
                <a:solidFill>
                  <a:schemeClr val="accent3">
                    <a:lumMod val="25000"/>
                  </a:schemeClr>
                </a:solidFill>
                <a:latin typeface="Abadi" panose="020B0604020104020204" pitchFamily="34" charset="0"/>
              </a:rPr>
              <a:t>Orbits </a:t>
            </a:r>
            <a:r>
              <a:rPr lang="en-US" dirty="0">
                <a:latin typeface="Abadi" panose="020B0604020104020204" pitchFamily="34" charset="0"/>
              </a:rPr>
              <a:t>ES-L1, GEO, HEO, SSO, VLEO had the most success rate.</a:t>
            </a:r>
            <a:endParaRPr lang="en-US" dirty="0">
              <a:solidFill>
                <a:schemeClr val="accent3">
                  <a:lumMod val="25000"/>
                </a:schemeClr>
              </a:solidFill>
              <a:latin typeface="Abadi" panose="020B0604020104020204" pitchFamily="34" charset="0"/>
            </a:endParaRPr>
          </a:p>
          <a:p>
            <a:pPr lvl="1">
              <a:lnSpc>
                <a:spcPct val="100000"/>
              </a:lnSpc>
              <a:spcBef>
                <a:spcPts val="1400"/>
              </a:spcBef>
            </a:pPr>
            <a:r>
              <a:rPr lang="en-US" dirty="0">
                <a:solidFill>
                  <a:schemeClr val="accent3">
                    <a:lumMod val="25000"/>
                  </a:schemeClr>
                </a:solidFill>
                <a:latin typeface="Abadi" panose="020B0604020104020204" pitchFamily="34" charset="0"/>
              </a:rPr>
              <a:t>KSC LC-39A had the most successful launches of any sites.</a:t>
            </a:r>
          </a:p>
          <a:p>
            <a:pPr lvl="1">
              <a:lnSpc>
                <a:spcPct val="100000"/>
              </a:lnSpc>
              <a:spcBef>
                <a:spcPts val="1400"/>
              </a:spcBef>
            </a:pPr>
            <a:r>
              <a:rPr lang="en-US"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404344"/>
            <a:ext cx="10687961" cy="52118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20000"/>
              </a:lnSpc>
              <a:spcBef>
                <a:spcPts val="600"/>
              </a:spcBef>
            </a:pPr>
            <a:r>
              <a:rPr lang="en-US" sz="2400" dirty="0">
                <a:solidFill>
                  <a:schemeClr val="accent3">
                    <a:lumMod val="25000"/>
                  </a:schemeClr>
                </a:solidFill>
                <a:latin typeface="Abadi"/>
              </a:rPr>
              <a:t>The overall methodology includes:</a:t>
            </a:r>
          </a:p>
          <a:p>
            <a:pPr marL="914400" lvl="1" indent="-457200">
              <a:lnSpc>
                <a:spcPct val="120000"/>
              </a:lnSpc>
              <a:spcBef>
                <a:spcPts val="600"/>
              </a:spcBef>
              <a:buFont typeface="+mj-lt"/>
              <a:buAutoNum type="arabicPeriod"/>
            </a:pPr>
            <a:r>
              <a:rPr lang="en-US" sz="2000" dirty="0">
                <a:solidFill>
                  <a:schemeClr val="accent3">
                    <a:lumMod val="25000"/>
                  </a:schemeClr>
                </a:solidFill>
                <a:latin typeface="Abadi"/>
              </a:rPr>
              <a:t>Data collection, wrangling, and formatting using::</a:t>
            </a:r>
          </a:p>
          <a:p>
            <a:pPr lvl="2">
              <a:lnSpc>
                <a:spcPct val="120000"/>
              </a:lnSpc>
              <a:spcBef>
                <a:spcPts val="600"/>
              </a:spcBef>
            </a:pPr>
            <a:r>
              <a:rPr lang="en-US" sz="1600" dirty="0">
                <a:solidFill>
                  <a:schemeClr val="bg2">
                    <a:lumMod val="50000"/>
                  </a:schemeClr>
                </a:solidFill>
                <a:latin typeface="Abadi"/>
              </a:rPr>
              <a:t>SpaceX Rest API</a:t>
            </a:r>
          </a:p>
          <a:p>
            <a:pPr lvl="2">
              <a:lnSpc>
                <a:spcPct val="120000"/>
              </a:lnSpc>
              <a:spcBef>
                <a:spcPts val="600"/>
              </a:spcBef>
            </a:pPr>
            <a:r>
              <a:rPr lang="en-US" sz="1600" dirty="0">
                <a:solidFill>
                  <a:schemeClr val="bg2">
                    <a:lumMod val="50000"/>
                  </a:schemeClr>
                </a:solidFill>
                <a:latin typeface="Abadi"/>
              </a:rPr>
              <a:t>Web Scrapping from Wikipedia</a:t>
            </a:r>
          </a:p>
          <a:p>
            <a:pPr marL="914400" lvl="1" indent="-457200">
              <a:lnSpc>
                <a:spcPct val="120000"/>
              </a:lnSpc>
              <a:spcBef>
                <a:spcPts val="600"/>
              </a:spcBef>
              <a:buFont typeface="+mj-lt"/>
              <a:buAutoNum type="arabicPeriod"/>
            </a:pPr>
            <a:r>
              <a:rPr lang="en-US" sz="2000" dirty="0">
                <a:solidFill>
                  <a:schemeClr val="accent3">
                    <a:lumMod val="25000"/>
                  </a:schemeClr>
                </a:solidFill>
                <a:latin typeface="Abadi"/>
              </a:rPr>
              <a:t>Exploratory Data Analysis (EDA), using:</a:t>
            </a:r>
          </a:p>
          <a:p>
            <a:pPr lvl="2">
              <a:lnSpc>
                <a:spcPct val="120000"/>
              </a:lnSpc>
              <a:spcBef>
                <a:spcPts val="600"/>
              </a:spcBef>
            </a:pPr>
            <a:r>
              <a:rPr lang="en-US" sz="1600" dirty="0">
                <a:solidFill>
                  <a:schemeClr val="bg2">
                    <a:lumMod val="50000"/>
                  </a:schemeClr>
                </a:solidFill>
                <a:latin typeface="Abadi"/>
              </a:rPr>
              <a:t>Numpy and Pandas</a:t>
            </a:r>
          </a:p>
          <a:p>
            <a:pPr lvl="2">
              <a:lnSpc>
                <a:spcPct val="120000"/>
              </a:lnSpc>
              <a:spcBef>
                <a:spcPts val="600"/>
              </a:spcBef>
            </a:pPr>
            <a:r>
              <a:rPr lang="en-US" sz="1600" dirty="0">
                <a:solidFill>
                  <a:schemeClr val="bg2">
                    <a:lumMod val="50000"/>
                  </a:schemeClr>
                </a:solidFill>
                <a:latin typeface="Abadi"/>
              </a:rPr>
              <a:t>SQL</a:t>
            </a:r>
          </a:p>
          <a:p>
            <a:pPr marL="914400" lvl="1" indent="-457200">
              <a:lnSpc>
                <a:spcPct val="120000"/>
              </a:lnSpc>
              <a:spcBef>
                <a:spcPts val="600"/>
              </a:spcBef>
              <a:buFont typeface="+mj-lt"/>
              <a:buAutoNum type="arabicPeriod"/>
            </a:pPr>
            <a:r>
              <a:rPr lang="en-US" sz="2000" dirty="0">
                <a:solidFill>
                  <a:schemeClr val="accent3">
                    <a:lumMod val="25000"/>
                  </a:schemeClr>
                </a:solidFill>
                <a:latin typeface="Abadi"/>
              </a:rPr>
              <a:t>Data Visualization using:</a:t>
            </a:r>
          </a:p>
          <a:p>
            <a:pPr lvl="2">
              <a:lnSpc>
                <a:spcPct val="120000"/>
              </a:lnSpc>
              <a:spcBef>
                <a:spcPts val="600"/>
              </a:spcBef>
            </a:pPr>
            <a:r>
              <a:rPr lang="en-US" sz="1600" dirty="0">
                <a:solidFill>
                  <a:schemeClr val="accent3">
                    <a:lumMod val="25000"/>
                  </a:schemeClr>
                </a:solidFill>
                <a:latin typeface="Abadi"/>
              </a:rPr>
              <a:t>Matplotlib, and Seaborn</a:t>
            </a:r>
          </a:p>
          <a:p>
            <a:pPr lvl="2">
              <a:lnSpc>
                <a:spcPct val="120000"/>
              </a:lnSpc>
              <a:spcBef>
                <a:spcPts val="600"/>
              </a:spcBef>
            </a:pPr>
            <a:r>
              <a:rPr lang="en-US" sz="1600" dirty="0">
                <a:solidFill>
                  <a:schemeClr val="accent3">
                    <a:lumMod val="25000"/>
                  </a:schemeClr>
                </a:solidFill>
                <a:latin typeface="Abadi"/>
              </a:rPr>
              <a:t>Folium</a:t>
            </a:r>
          </a:p>
          <a:p>
            <a:pPr lvl="2">
              <a:lnSpc>
                <a:spcPct val="120000"/>
              </a:lnSpc>
              <a:spcBef>
                <a:spcPts val="600"/>
              </a:spcBef>
            </a:pPr>
            <a:r>
              <a:rPr lang="en-US" sz="1600" dirty="0">
                <a:solidFill>
                  <a:schemeClr val="accent3">
                    <a:lumMod val="25000"/>
                  </a:schemeClr>
                </a:solidFill>
                <a:latin typeface="Abadi"/>
              </a:rPr>
              <a:t>Dash</a:t>
            </a:r>
          </a:p>
          <a:p>
            <a:pPr marL="914400" lvl="1" indent="-457200">
              <a:lnSpc>
                <a:spcPct val="120000"/>
              </a:lnSpc>
              <a:spcBef>
                <a:spcPts val="600"/>
              </a:spcBef>
              <a:buFont typeface="+mj-lt"/>
              <a:buAutoNum type="arabicPeriod"/>
            </a:pPr>
            <a:r>
              <a:rPr lang="en-US" sz="2000" dirty="0">
                <a:solidFill>
                  <a:schemeClr val="accent3">
                    <a:lumMod val="25000"/>
                  </a:schemeClr>
                </a:solidFill>
                <a:latin typeface="Abadi"/>
              </a:rPr>
              <a:t>Machine Learning Prediction using:</a:t>
            </a:r>
          </a:p>
          <a:p>
            <a:pPr lvl="2">
              <a:lnSpc>
                <a:spcPct val="120000"/>
              </a:lnSpc>
              <a:spcBef>
                <a:spcPts val="600"/>
              </a:spcBef>
            </a:pPr>
            <a:r>
              <a:rPr lang="en-US" sz="1600" dirty="0">
                <a:solidFill>
                  <a:schemeClr val="bg2">
                    <a:lumMod val="50000"/>
                  </a:schemeClr>
                </a:solidFill>
                <a:latin typeface="Abadi"/>
              </a:rPr>
              <a:t>Logistic regression</a:t>
            </a:r>
          </a:p>
          <a:p>
            <a:pPr lvl="2">
              <a:lnSpc>
                <a:spcPct val="120000"/>
              </a:lnSpc>
              <a:spcBef>
                <a:spcPts val="600"/>
              </a:spcBef>
            </a:pPr>
            <a:r>
              <a:rPr lang="en-US" sz="1600" dirty="0">
                <a:solidFill>
                  <a:schemeClr val="bg2">
                    <a:lumMod val="50000"/>
                  </a:schemeClr>
                </a:solidFill>
                <a:latin typeface="Abadi"/>
              </a:rPr>
              <a:t>Support Vector Machine (SVM)</a:t>
            </a:r>
          </a:p>
          <a:p>
            <a:pPr lvl="2">
              <a:lnSpc>
                <a:spcPct val="120000"/>
              </a:lnSpc>
              <a:spcBef>
                <a:spcPts val="600"/>
              </a:spcBef>
            </a:pPr>
            <a:r>
              <a:rPr lang="en-US" sz="1600" dirty="0">
                <a:solidFill>
                  <a:schemeClr val="bg2">
                    <a:lumMod val="50000"/>
                  </a:schemeClr>
                </a:solidFill>
                <a:latin typeface="Abadi"/>
              </a:rPr>
              <a:t>Decision Tree</a:t>
            </a:r>
          </a:p>
          <a:p>
            <a:pPr lvl="2">
              <a:lnSpc>
                <a:spcPct val="120000"/>
              </a:lnSpc>
              <a:spcBef>
                <a:spcPts val="600"/>
              </a:spcBef>
            </a:pPr>
            <a:r>
              <a:rPr lang="en-US" sz="1600" dirty="0">
                <a:solidFill>
                  <a:schemeClr val="bg2">
                    <a:lumMod val="50000"/>
                  </a:schemeClr>
                </a:solidFill>
                <a:latin typeface="Abadi"/>
              </a:rPr>
              <a:t>K-nearest Neighbors (KNN)</a:t>
            </a:r>
            <a:endParaRPr lang="en-US" sz="3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0" y="1347537"/>
            <a:ext cx="10687961" cy="5245768"/>
          </a:xfrm>
          <a:prstGeom prst="rect">
            <a:avLst/>
          </a:prstGeom>
        </p:spPr>
        <p:txBody>
          <a:bodyPr/>
          <a:lstStyle/>
          <a:p>
            <a:pPr>
              <a:lnSpc>
                <a:spcPct val="100000"/>
              </a:lnSpc>
              <a:spcBef>
                <a:spcPts val="1400"/>
              </a:spcBef>
            </a:pPr>
            <a:r>
              <a:rPr lang="en-US" sz="2400" dirty="0">
                <a:solidFill>
                  <a:schemeClr val="accent3">
                    <a:lumMod val="25000"/>
                  </a:schemeClr>
                </a:solidFill>
                <a:latin typeface="Abadi" panose="020B0604020104020204" pitchFamily="34" charset="0"/>
              </a:rPr>
              <a:t>Data collection process involved a combination of API requests from SpaceX REST API (</a:t>
            </a:r>
            <a:r>
              <a:rPr lang="en-MY" sz="2400" u="sng" dirty="0">
                <a:hlinkClick r:id="rId3"/>
              </a:rPr>
              <a:t>https://api.spacexdata.com/v4/rockets/</a:t>
            </a:r>
            <a:r>
              <a:rPr lang="en-US" sz="2400" dirty="0">
                <a:solidFill>
                  <a:schemeClr val="accent3">
                    <a:lumMod val="25000"/>
                  </a:schemeClr>
                </a:solidFill>
                <a:latin typeface="Abadi" panose="020B0604020104020204" pitchFamily="34" charset="0"/>
              </a:rPr>
              <a:t>) and Web Scraping data from a table in SpaceX’s Wikipedia entry </a:t>
            </a:r>
            <a:r>
              <a:rPr lang="en-US" dirty="0">
                <a:solidFill>
                  <a:schemeClr val="accent3">
                    <a:lumMod val="25000"/>
                  </a:schemeClr>
                </a:solidFill>
                <a:latin typeface="Abadi" panose="020B0604020104020204" pitchFamily="34" charset="0"/>
              </a:rPr>
              <a:t>(</a:t>
            </a:r>
            <a:r>
              <a:rPr lang="en-MY" sz="2400" dirty="0">
                <a:hlinkClick r:id="rId4"/>
              </a:rPr>
              <a:t>https://en.wikipedia.org/w/index.php?title=List_of_Falcon_9_and_Falcon_Heavy_launches&amp;oldid=1027686922</a:t>
            </a:r>
            <a:r>
              <a:rPr lang="en-MY" sz="2400" dirty="0"/>
              <a:t>)</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400" b="1" dirty="0">
                <a:solidFill>
                  <a:schemeClr val="accent3">
                    <a:lumMod val="25000"/>
                  </a:schemeClr>
                </a:solidFill>
                <a:latin typeface="Abadi" panose="020B0604020104020204" pitchFamily="34" charset="0"/>
              </a:rPr>
              <a:t>Data Columns are obtained by using SpaceX REST API:</a:t>
            </a:r>
          </a:p>
          <a:p>
            <a:pPr lvl="1">
              <a:lnSpc>
                <a:spcPct val="100000"/>
              </a:lnSpc>
              <a:spcBef>
                <a:spcPts val="1400"/>
              </a:spcBef>
            </a:pPr>
            <a:r>
              <a:rPr lang="en-US" dirty="0" err="1">
                <a:solidFill>
                  <a:schemeClr val="accent3">
                    <a:lumMod val="25000"/>
                  </a:schemeClr>
                </a:solidFill>
                <a:latin typeface="Abadi" panose="020B0604020104020204" pitchFamily="34" charset="0"/>
              </a:rPr>
              <a:t>FlightNumber</a:t>
            </a:r>
            <a:r>
              <a:rPr lang="en-US" dirty="0">
                <a:solidFill>
                  <a:schemeClr val="accent3">
                    <a:lumMod val="25000"/>
                  </a:schemeClr>
                </a:solidFill>
                <a:latin typeface="Abadi" panose="020B0604020104020204" pitchFamily="34" charset="0"/>
              </a:rPr>
              <a:t>, Date, </a:t>
            </a:r>
            <a:r>
              <a:rPr lang="en-US" dirty="0" err="1">
                <a:solidFill>
                  <a:schemeClr val="accent3">
                    <a:lumMod val="25000"/>
                  </a:schemeClr>
                </a:solidFill>
                <a:latin typeface="Abadi" panose="020B0604020104020204" pitchFamily="34" charset="0"/>
              </a:rPr>
              <a:t>BoosterVersion</a:t>
            </a:r>
            <a:r>
              <a:rPr lang="en-US" dirty="0">
                <a:solidFill>
                  <a:schemeClr val="accent3">
                    <a:lumMod val="25000"/>
                  </a:schemeClr>
                </a:solidFill>
                <a:latin typeface="Abadi" panose="020B0604020104020204" pitchFamily="34" charset="0"/>
              </a:rPr>
              <a:t>, </a:t>
            </a:r>
            <a:r>
              <a:rPr lang="en-US" dirty="0" err="1">
                <a:solidFill>
                  <a:schemeClr val="accent3">
                    <a:lumMod val="25000"/>
                  </a:schemeClr>
                </a:solidFill>
                <a:latin typeface="Abadi" panose="020B0604020104020204" pitchFamily="34" charset="0"/>
              </a:rPr>
              <a:t>PayloadMass</a:t>
            </a:r>
            <a:r>
              <a:rPr lang="en-US" dirty="0">
                <a:solidFill>
                  <a:schemeClr val="accent3">
                    <a:lumMod val="25000"/>
                  </a:schemeClr>
                </a:solidFill>
                <a:latin typeface="Abadi" panose="020B0604020104020204" pitchFamily="34" charset="0"/>
              </a:rPr>
              <a:t>, Orbit, </a:t>
            </a:r>
            <a:r>
              <a:rPr lang="en-US" dirty="0" err="1">
                <a:solidFill>
                  <a:schemeClr val="accent3">
                    <a:lumMod val="25000"/>
                  </a:schemeClr>
                </a:solidFill>
                <a:latin typeface="Abadi" panose="020B0604020104020204" pitchFamily="34" charset="0"/>
              </a:rPr>
              <a:t>LaunchSite</a:t>
            </a:r>
            <a:r>
              <a:rPr lang="en-US" dirty="0">
                <a:solidFill>
                  <a:schemeClr val="accent3">
                    <a:lumMod val="25000"/>
                  </a:schemeClr>
                </a:solidFill>
                <a:latin typeface="Abadi" panose="020B0604020104020204" pitchFamily="34" charset="0"/>
              </a:rPr>
              <a:t>, Outcome, Flights, </a:t>
            </a:r>
            <a:r>
              <a:rPr lang="en-US" dirty="0" err="1">
                <a:solidFill>
                  <a:schemeClr val="accent3">
                    <a:lumMod val="25000"/>
                  </a:schemeClr>
                </a:solidFill>
                <a:latin typeface="Abadi" panose="020B0604020104020204" pitchFamily="34" charset="0"/>
              </a:rPr>
              <a:t>GridFins</a:t>
            </a:r>
            <a:r>
              <a:rPr lang="en-US" dirty="0">
                <a:solidFill>
                  <a:schemeClr val="accent3">
                    <a:lumMod val="25000"/>
                  </a:schemeClr>
                </a:solidFill>
                <a:latin typeface="Abadi" panose="020B0604020104020204" pitchFamily="34" charset="0"/>
              </a:rPr>
              <a:t>, Reused, Legs, </a:t>
            </a:r>
            <a:r>
              <a:rPr lang="en-US" dirty="0" err="1">
                <a:solidFill>
                  <a:schemeClr val="accent3">
                    <a:lumMod val="25000"/>
                  </a:schemeClr>
                </a:solidFill>
                <a:latin typeface="Abadi" panose="020B0604020104020204" pitchFamily="34" charset="0"/>
              </a:rPr>
              <a:t>LangingPads</a:t>
            </a:r>
            <a:r>
              <a:rPr lang="en-US" dirty="0">
                <a:solidFill>
                  <a:schemeClr val="accent3">
                    <a:lumMod val="25000"/>
                  </a:schemeClr>
                </a:solidFill>
                <a:latin typeface="Abadi" panose="020B0604020104020204" pitchFamily="34" charset="0"/>
              </a:rPr>
              <a:t>, Block, </a:t>
            </a:r>
            <a:r>
              <a:rPr lang="en-US" dirty="0" err="1">
                <a:solidFill>
                  <a:schemeClr val="accent3">
                    <a:lumMod val="25000"/>
                  </a:schemeClr>
                </a:solidFill>
                <a:latin typeface="Abadi" panose="020B0604020104020204" pitchFamily="34" charset="0"/>
              </a:rPr>
              <a:t>ReusedCount</a:t>
            </a:r>
            <a:r>
              <a:rPr lang="en-US"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400" b="1" dirty="0">
                <a:solidFill>
                  <a:schemeClr val="accent3">
                    <a:lumMod val="25000"/>
                  </a:schemeClr>
                </a:solidFill>
                <a:latin typeface="Abadi" panose="020B0604020104020204" pitchFamily="34" charset="0"/>
              </a:rPr>
              <a:t>Data Columns are obtained by using Wikipedia Web Scraping:</a:t>
            </a:r>
          </a:p>
          <a:p>
            <a:pPr lvl="1">
              <a:lnSpc>
                <a:spcPct val="100000"/>
              </a:lnSpc>
              <a:spcBef>
                <a:spcPts val="1400"/>
              </a:spcBef>
            </a:pPr>
            <a:r>
              <a:rPr lang="en-US" dirty="0">
                <a:solidFill>
                  <a:schemeClr val="accent3">
                    <a:lumMod val="25000"/>
                  </a:schemeClr>
                </a:solidFill>
                <a:latin typeface="Abadi" panose="020B0604020104020204" pitchFamily="34" charset="0"/>
              </a:rPr>
              <a:t>Flight No., Launch Site, Payload, </a:t>
            </a:r>
            <a:r>
              <a:rPr lang="en-US" dirty="0" err="1">
                <a:solidFill>
                  <a:schemeClr val="accent3">
                    <a:lumMod val="25000"/>
                  </a:schemeClr>
                </a:solidFill>
                <a:latin typeface="Abadi" panose="020B0604020104020204" pitchFamily="34" charset="0"/>
              </a:rPr>
              <a:t>PayloadMass</a:t>
            </a:r>
            <a:r>
              <a:rPr lang="en-US" dirty="0">
                <a:solidFill>
                  <a:schemeClr val="accent3">
                    <a:lumMod val="25000"/>
                  </a:schemeClr>
                </a:solidFill>
                <a:latin typeface="Abadi" panose="020B0604020104020204" pitchFamily="34" charset="0"/>
              </a:rPr>
              <a:t>, Orbit, Customer, Launch outcome, Version </a:t>
            </a:r>
            <a:r>
              <a:rPr lang="en-US" dirty="0" err="1">
                <a:solidFill>
                  <a:schemeClr val="accent3">
                    <a:lumMod val="25000"/>
                  </a:schemeClr>
                </a:solidFill>
                <a:latin typeface="Abadi" panose="020B0604020104020204" pitchFamily="34" charset="0"/>
              </a:rPr>
              <a:t>Booser</a:t>
            </a:r>
            <a:r>
              <a:rPr lang="en-US" dirty="0">
                <a:solidFill>
                  <a:schemeClr val="accent3">
                    <a:lumMod val="25000"/>
                  </a:schemeClr>
                </a:solidFill>
                <a:latin typeface="Abadi" panose="020B0604020104020204" pitchFamily="34" charset="0"/>
              </a:rPr>
              <a:t>, Booster landing, Date, Time.</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1. Data Collection, Wrangling, and Formatting</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 </a:t>
            </a:r>
          </a:p>
          <a:p>
            <a:pPr>
              <a:lnSpc>
                <a:spcPct val="100000"/>
              </a:lnSpc>
              <a:spcBef>
                <a:spcPts val="1400"/>
              </a:spcBef>
            </a:pPr>
            <a:r>
              <a:rPr lang="en-US" sz="2200" dirty="0">
                <a:solidFill>
                  <a:schemeClr val="accent3">
                    <a:lumMod val="25000"/>
                  </a:schemeClr>
                </a:solidFill>
                <a:latin typeface="Abadi" panose="020B0604020104020204" pitchFamily="34" charset="0"/>
              </a:rPr>
              <a:t>Data Scraping from Wikipedia</a:t>
            </a:r>
          </a:p>
          <a:p>
            <a:pPr>
              <a:lnSpc>
                <a:spcPct val="100000"/>
              </a:lnSpc>
              <a:spcBef>
                <a:spcPts val="1400"/>
              </a:spcBef>
            </a:pPr>
            <a:endParaRPr lang="en-US" sz="2200" dirty="0">
              <a:solidFill>
                <a:schemeClr val="accent3">
                  <a:lumMod val="25000"/>
                </a:schemeClr>
              </a:solidFill>
              <a:latin typeface="Abadi"/>
            </a:endParaRPr>
          </a:p>
          <a:p>
            <a:r>
              <a:rPr lang="en-US" sz="2000" dirty="0">
                <a:hlinkClick r:id="rId3"/>
              </a:rPr>
              <a:t>https://github.com/RajeshMurariGitHub/Data-Science-and-Machine-Learning-Capstone-Project/blob/main/jupyter-labs-spacex-data-collection-api.ipynb</a:t>
            </a:r>
            <a:r>
              <a:rPr lang="en-US" sz="2000" dirty="0"/>
              <a:t> </a:t>
            </a:r>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and Web Scraping</a:t>
            </a:r>
          </a:p>
        </p:txBody>
      </p:sp>
      <p:pic>
        <p:nvPicPr>
          <p:cNvPr id="7" name="Picture 6">
            <a:extLst>
              <a:ext uri="{FF2B5EF4-FFF2-40B4-BE49-F238E27FC236}">
                <a16:creationId xmlns:a16="http://schemas.microsoft.com/office/drawing/2014/main" id="{05E972BB-41E1-56A0-B481-80577D57A8B1}"/>
              </a:ext>
            </a:extLst>
          </p:cNvPr>
          <p:cNvPicPr>
            <a:picLocks noChangeAspect="1"/>
          </p:cNvPicPr>
          <p:nvPr/>
        </p:nvPicPr>
        <p:blipFill>
          <a:blip r:embed="rId4"/>
          <a:stretch>
            <a:fillRect/>
          </a:stretch>
        </p:blipFill>
        <p:spPr>
          <a:xfrm>
            <a:off x="5974650" y="1859076"/>
            <a:ext cx="5396612" cy="31398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1" y="1825625"/>
            <a:ext cx="5134843"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a:t>
            </a:r>
          </a:p>
          <a:p>
            <a:pPr lvl="1"/>
            <a:r>
              <a:rPr lang="en-US" sz="1800" dirty="0">
                <a:solidFill>
                  <a:schemeClr val="accent3">
                    <a:lumMod val="25000"/>
                  </a:schemeClr>
                </a:solidFill>
                <a:latin typeface="Abadi" panose="020B0604020104020204" pitchFamily="34" charset="0"/>
              </a:rPr>
              <a:t>We perform exploratory data analysis and determined the training labels.</a:t>
            </a:r>
          </a:p>
          <a:p>
            <a:pPr lvl="1"/>
            <a:r>
              <a:rPr lang="en-US" sz="1800" dirty="0">
                <a:solidFill>
                  <a:schemeClr val="accent3">
                    <a:lumMod val="25000"/>
                  </a:schemeClr>
                </a:solidFill>
                <a:latin typeface="Abadi" panose="020B0604020104020204" pitchFamily="34" charset="0"/>
              </a:rPr>
              <a:t>We calculate the number of launches at each site, and the number and occurrences of each orbit.</a:t>
            </a:r>
          </a:p>
          <a:p>
            <a:pPr lvl="1"/>
            <a:r>
              <a:rPr lang="en-US" sz="1800" dirty="0">
                <a:solidFill>
                  <a:schemeClr val="accent3">
                    <a:lumMod val="25000"/>
                  </a:schemeClr>
                </a:solidFill>
                <a:latin typeface="Abadi" panose="020B0604020104020204" pitchFamily="34" charset="0"/>
              </a:rPr>
              <a:t>We created landing outcome label from outcome column and exported the result to csv</a:t>
            </a:r>
          </a:p>
          <a:p>
            <a:pPr lvl="1"/>
            <a:r>
              <a:rPr lang="en-US" sz="1800" dirty="0">
                <a:solidFill>
                  <a:schemeClr val="accent3">
                    <a:lumMod val="25000"/>
                  </a:schemeClr>
                </a:solidFill>
                <a:latin typeface="Abadi" panose="020B0604020104020204" pitchFamily="34" charset="0"/>
              </a:rPr>
              <a:t>The link to note book is:</a:t>
            </a:r>
          </a:p>
          <a:p>
            <a:pPr lvl="1"/>
            <a:r>
              <a:rPr lang="en-US" sz="1800" dirty="0">
                <a:solidFill>
                  <a:schemeClr val="accent3">
                    <a:lumMod val="25000"/>
                  </a:schemeClr>
                </a:solidFill>
                <a:latin typeface="Abadi" panose="020B0604020104020204" pitchFamily="34" charset="0"/>
                <a:hlinkClick r:id="rId3"/>
              </a:rPr>
              <a:t>https://github.com/RajeshMurariGitHub/Data-Science-and-Machine-Learning-Capstone-Project/blob/main/labs-jupyter-spacex-data_wrangling_jupyterlite.jupyterlite.ipynb</a:t>
            </a:r>
            <a:r>
              <a:rPr lang="en-US" sz="18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94E910D2-1A5B-3B5D-39BE-E427B6DF4AC6}"/>
              </a:ext>
            </a:extLst>
          </p:cNvPr>
          <p:cNvPicPr>
            <a:picLocks noChangeAspect="1"/>
          </p:cNvPicPr>
          <p:nvPr/>
        </p:nvPicPr>
        <p:blipFill>
          <a:blip r:embed="rId4"/>
          <a:stretch>
            <a:fillRect/>
          </a:stretch>
        </p:blipFill>
        <p:spPr>
          <a:xfrm>
            <a:off x="6440720" y="1825625"/>
            <a:ext cx="5017252" cy="3986526"/>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1759</Words>
  <Application>Microsoft Office PowerPoint</Application>
  <PresentationFormat>Widescreen</PresentationFormat>
  <Paragraphs>191</Paragraphs>
  <Slides>42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Rajesh Murari</cp:lastModifiedBy>
  <cp:revision>214</cp:revision>
  <dcterms:created xsi:type="dcterms:W3CDTF">2021-04-29T18:58:00Z</dcterms:created>
  <dcterms:modified xsi:type="dcterms:W3CDTF">2024-08-08T19:10:52Z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